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4" r:id="rId4"/>
    <p:sldId id="275" r:id="rId5"/>
    <p:sldId id="276" r:id="rId6"/>
    <p:sldId id="277" r:id="rId7"/>
    <p:sldId id="272" r:id="rId8"/>
    <p:sldId id="278" r:id="rId9"/>
    <p:sldId id="279" r:id="rId10"/>
    <p:sldId id="280" r:id="rId11"/>
    <p:sldId id="282" r:id="rId12"/>
    <p:sldId id="283" r:id="rId13"/>
    <p:sldId id="284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46"/>
    <a:srgbClr val="00006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68" autoAdjust="0"/>
    <p:restoredTop sz="94660"/>
  </p:normalViewPr>
  <p:slideViewPr>
    <p:cSldViewPr snapToGrid="0">
      <p:cViewPr>
        <p:scale>
          <a:sx n="72" d="100"/>
          <a:sy n="72" d="100"/>
        </p:scale>
        <p:origin x="-1133" y="-43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10:32:21.89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128 77 24575,'-11'0'0,"-1"1"0,1 0 0,-1 0 0,1 1 0,-1 0 0,1 1 0,0 1 0,-14 6 0,25-10 0,-1 0 0,0 0 0,1 0 0,-1 0 0,1 1 0,-1-1 0,1 0 0,-1 0 0,0 1 0,1-1 0,-1 0 0,1 1 0,0-1 0,-1 1 0,1-1 0,-1 0 0,1 1 0,0-1 0,-1 1 0,1-1 0,0 1 0,-1 0 0,1-1 0,0 1 0,0-1 0,0 1 0,-1-1 0,1 1 0,0 0 0,0 0 0,16 7 0,29-3 0,278-4 0,-154-2 0,-140-1 0,1-1 0,34-8 0,-14 2 0,51-15 0,-76 17 0,0 1 0,1 1 0,47-4 0,65 11 0,73-3 0,-130-11 0,-49 7 0,44-3 0,-61 8 0,-2 0 0,0 0 0,0-1 0,0 0 0,0-1 0,-1 0 0,21-7 0,-33 9 0,0 0 0,0 0 0,0 0 0,1 0 0,-1 0 0,0 0 0,0 0 0,0 0 0,0 0 0,0 0 0,0 0 0,0 0 0,1 0 0,-1 0 0,0 0 0,0-1 0,0 1 0,0 0 0,0 0 0,0 0 0,0 0 0,0 0 0,1 0 0,-1 0 0,0 0 0,0 0 0,0 0 0,0 0 0,0 0 0,0-1 0,0 1 0,0 0 0,0 0 0,0 0 0,0 0 0,0 0 0,0 0 0,0 0 0,0 0 0,0-1 0,0 1 0,0 0 0,0 0 0,0 0 0,0 0 0,0 0 0,0 0 0,0 0 0,0-1 0,0 1 0,0 0 0,0 0 0,0 0 0,0 0 0,0 0 0,0 0 0,0 0 0,0 0 0,0-1 0,0 1 0,-1 0 0,-9-3 0,-17 0 0,-13 3 0,-1 1 0,1 2 0,-47 9 0,70-8 0,-31 5 0,0 2 0,-46 17 0,87-25 0,0 1 0,0-1 0,1 1 0,-1 0 0,1 1 0,0-1 0,0 1 0,1 0 0,-1 1 0,1-1 0,0 1 0,1 0 0,-1 1 0,1-1 0,0 1 0,1 0 0,-5 12 0,8-18 0,-1 0 0,1 0 0,0 0 0,0 1 0,0-1 0,-1 0 0,2 1 0,-1-1 0,0 0 0,0 0 0,0 1 0,0-1 0,1 0 0,-1 0 0,1 0 0,-1 1 0,1-1 0,-1 0 0,1 0 0,0 0 0,-1 0 0,1 0 0,0 0 0,0 0 0,0 0 0,0 0 0,0-1 0,0 1 0,0 0 0,0 0 0,0-1 0,0 1 0,0-1 0,0 1 0,0-1 0,1 1 0,-1-1 0,0 0 0,3 1 0,3 0 0,0-1 0,0 1 0,1-1 0,-1 0 0,13-2 0,185-34 0,-95 15 0,140-8 0,-71 17 0,130-2 0,-203 16 0,164-4 0,-176-10 0,-56 6 0,51-1 0,28 9 0,88-4 0,-122-9 0,-52 5 0,55-2 0,860 9 0,-928 1 0,1 0 0,-1 1 0,25 7 0,-15-4 0,-25-5 0,-1 0 0,1 0 0,-1 0 0,1 0 0,-1 0 0,1 1 0,-1-1 0,0 1 0,1-1 0,-1 1 0,0 0 0,0 0 0,-1 0 0,1 0 0,0 0 0,0 1 0,-1-1 0,0 0 0,1 1 0,-1-1 0,1 5 0,-1-6 0,-1 1 0,1 0 0,-1 0 0,0-1 0,0 1 0,0 0 0,0 0 0,0-1 0,0 1 0,0 0 0,0 0 0,-1 0 0,1-1 0,-1 1 0,1 0 0,-1-1 0,0 1 0,0 0 0,1-1 0,-1 1 0,0-1 0,-1 0 0,1 1 0,0-1 0,0 0 0,0 1 0,-1-1 0,1 0 0,-1 0 0,1 0 0,-1 0 0,1 0 0,-4 0 0,-6 3 0,-1 0 0,-1-2 0,1 1 0,0-2 0,-1 0 0,1 0 0,-1-1 0,1 0 0,-20-4 0,15 2 0,0 1 0,0 1 0,-1 0 0,-25 4 0,-19 13 0,1 3 0,-99 45 0,-40 14 0,166-69-1365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10:37:48.36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313 255 24575,'-15'-1'0,"-1"0"0,1-2 0,-19-4 0,-36-5 0,70 12 0,-36-3 0,0 3 0,-37 3 0,57 2 0,16-5 0,-1 0 0,1 0 0,0 0 0,0 1 0,0-1 0,0 0 0,0 0 0,0 0 0,0 1 0,0-1 0,0 0 0,0 0 0,0 0 0,0 1 0,0-1 0,0 0 0,0 0 0,0 0 0,0 1 0,0-1 0,0 0 0,0 0 0,0 0 0,1 1 0,-1-1 0,0 0 0,0 0 0,0 0 0,0 0 0,0 0 0,0 1 0,1-1 0,-1 0 0,0 0 0,0 0 0,0 0 0,0 0 0,1 0 0,-1 1 0,3 0 0,-1 1 0,1-1 0,0 0 0,0 0 0,0 0 0,0 0 0,0 0 0,3 0 0,74 4 0,103-6 0,-63-1 0,-75 2 0,10 1 0,1-2 0,84-14 0,-96 8 0,-24 4 0,0 0 0,0-2 0,21-7 0,4-6 0,22-8 0,114-30 0,148-4 0,-159 23 0,-137 32 0,0 1 0,1 1 0,0 2 0,39 4 0,1 0 0,377-3 0,-431 0 114,0 2 0,34 6 0,-45-7-304,0 2 0,-1-1 1,1 1-1,0 0 0,-1 1 1,0 0-1,0 0 1,9 7-1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10:37:40.79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10:37:41.15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10:38:00.46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1412 1326 24575,'0'1380'0,"3"-1433"0,16-86 0,-7 65 0,23-92 0,-16 82 0,-8 27 0,-5 26 0,0 1 0,2-1 0,16-38 0,-18 53 0,0 0 0,-1-1 0,-1 0 0,5-34 0,-4-70 0,1-8 0,49-156 0,-50 251 0,-2-1 0,-1-1 0,-2-37 0,-1 52 0,-6 173 0,4-128 0,-1 0 0,-1-1 0,-1 0 0,-13 32 0,-121 250 0,22 18 0,107-289 0,2-11 0,2 0 0,0 0 0,2 1 0,-4 39 0,5-110 0,-2 8 0,-23-294-113,-27-354-692,40 470 508,-24-639-279,40 843 620,1 7 102,-1 0-1,0 0 0,-1 0 0,0 0 1,-1-8-1,2 14-139,0 0-1,0 0 1,0 0 0,0 0 0,0 0 0,0 0 0,0 0-1,0-1 1,0 1 0,0 0 0,0 0 0,0 0 0,0 0 0,0 0-1,0 0 1,0 0 0,0-1 0,0 1 0,0 0 0,0 0-1,0 0 1,0 0 0,0 0 0,0 0 0,-1 0 0,1 0 0,0 0-1,0-1 1,0 1 0,0 0 0,0 0 0,0 0 0,0 0-1,0 0 1,0 0 0,-1 0 0,1 0 0,0 0 0,0 0-1,0 0 1,0 0 0,0 0 0,0 0 0,0 0 0,-1 0 0,1 0-1,0 0 1,0 0 0,0 0 0,0 0 0,0 0 0,0 0-1,0 0 1,0 0 0,-1 0 0,1 0 0,0 0 0,0 0-1,0 0 1,0 0 0,-4 10 271,-1 16-35,-7 179-242,-3 34 0,-4-77 0,-28 300 0,26-135 0,-22 266 0,19-159 0,24-424 0,-3-17 0,-3-25 0,5 27 0,-6-38 0,-72-523 0,76 222 0,2 578 0,3-109 0,-2 447 0,0-1230 0,-1 629 0,0 24 0,-1 6 0,-2 12 0,-3 24 0,-4 458 0,12-381 0,-1-106 0,-1 25 0,2-32 0,-1 1 0,0-1 0,-1 0 0,1 0 0,0 1 0,0-1 0,0 0 0,-1 0 0,1 0 0,-1 0 0,1 1 0,-1-1 0,1 0 0,-1 0 0,0 0 0,1 0 0,-1 0 0,0 0 0,-1 0 0,-4-9 0,-5-38 0,-10-69 0,11 49 0,-61-445 0,47-7 0,25 501 0,0 41 0,2 578 0,-4-336 0,1-258 0,-1 27 0,1-34 0,0 0 0,0 0 0,0 0 0,-1 0 0,1 0 0,0 0 0,0 0 0,-1 0 0,1 0 0,0 0 0,-1 0 0,1 0 0,-1 0 0,0 0 0,1-1 0,-1 1 0,0 0 0,1 0 0,-1 0 0,0-1 0,0 1 0,0 0 0,1-1 0,-3 1 0,2-1 0,0 0 0,0-1 0,0 1 0,0 0 0,0-1 0,0 1 0,0-1 0,1 0 0,-1 1 0,0-1 0,0 0 0,0 1 0,0-1 0,1 0 0,-1 0 0,0 0 0,1 0 0,-1 0 0,1 0 0,-1 0 0,1 0 0,-1 0 0,1 0 0,0 0 0,-1 0 0,1-2 0,-11-35 0,10 33 0,-24-84 0,4 13 0,-14-93 0,30 143 0,-1 1 0,-1 0 0,-2 1 0,-12-27 0,10 26 0,1-1 0,1-1 0,-7-34 0,14 51 0,3 7 0,-2 1 0,1-1 0,0 0 0,-1 0 0,1 0 0,-1 1 0,0-1 0,1 0 0,-2 1 0,1-1 0,0 1 0,0-1 0,-1 1 0,-2-3 0,4 5 0,-1 0 0,0 1 0,1-1 0,-1 1 0,1 0 0,-1-1 0,1 1 0,-1-1 0,1 1 0,-1 0 0,1-1 0,-1 1 0,1 0 0,0 0 0,-1-1 0,1 1 0,0 0 0,0 0 0,0 0 0,0-1 0,-1 1 0,1 0 0,0 0 0,0 0 0,1 1 0,-4 26 0,-2 125 0,-7 82 0,2 35 0,9-246 0,-2-17 0,-3-15 0,-6-38 0,2-1 0,-7-77 0,13 88 0,-57-401 0,56 395 0,5 32 0,-1 0 0,0-1 0,-1 1 0,-6-19 0,8 29 0,0 0 0,0 0 0,0 0 0,0 0 0,0 0 0,0-1 0,0 1 0,0 0 0,0 0 0,0 0 0,0 0 0,0 0 0,0 0 0,0 0 0,0 0 0,0-1 0,0 1 0,0 0 0,0 0 0,0 0 0,-1 0 0,1 0 0,0 0 0,0 0 0,0 0 0,0 0 0,0 0 0,0 0 0,0-1 0,0 1 0,0 0 0,-1 0 0,1 0 0,0 0 0,0 0 0,0 0 0,0 0 0,0 0 0,0 0 0,0 0 0,-1 0 0,1 0 0,0 0 0,0 0 0,0 0 0,0 0 0,0 0 0,0 0 0,0 0 0,-1 1 0,1-1 0,0 0 0,0 0 0,0 0 0,0 0 0,0 0 0,0 0 0,0 0 0,0 0 0,-1 0 0,-3 11 0,-1 16 0,-2 405 0,10-240 0,-2-158 0,0-20 0,0 0 0,-2 0 0,-2 19 0,0-31 0,-1-9 0,-3-13 0,2-18 0,2 0 0,1-52 0,2 58 0,0 789 0,2-734 0,1 1 0,1-1 0,13 43 0,-8-30 0,17 49 0,-16-58 0,-2 1 0,-1-1 0,-1 1 0,4 51 0,-9-61 0,2-1 0,0 1 0,1-1 0,10 31 0,8 30 0,-18-54 0,1 1 0,1-1 0,1 1 0,1-2 0,12 27 0,-18-48 0,-1 1 0,1-1 0,0 1 0,0-1 0,0 0 0,0 0 0,0 0 0,1 0 0,-1 0 0,0 0 0,1 0 0,0-1 0,-1 1 0,1-1 0,0 0 0,5 2 0,-3-2 0,0-1 0,0 1 0,0-1 0,0 0 0,1 0 0,-1 0 0,0-1 0,0 0 0,6-1 0,3-3 0,0 0 0,-1 0 0,1-2 0,-1 1 0,-1-2 0,13-8 0,20-13 0,2 1 0,0 3 0,2 2 0,66-21 0,-76 31 0,1 2 0,0 2 0,0 1 0,67-3 0,168 11 0,-135 2 0,422-2 0,-556 0 0,0 0 0,0 0 0,0 0 0,0-1 0,0 0 0,0 0 0,0-1 0,0 0 0,8-3 0,-11 3 0,-1 1 0,0-1 0,0 0 0,0 0 0,0 0 0,0 0 0,0 0 0,0-1 0,-1 1 0,1-1 0,-1 1 0,0-1 0,0 1 0,0-1 0,0 0 0,0 1 0,0-1 0,-1 0 0,1 0 0,-1 1 0,0-1 0,0-4 0,0-3 0,0 1 0,-1 0 0,0 0 0,0 0 0,-1 0 0,0 0 0,-1 1 0,0-1 0,-7-13 0,-3-3 0,-31-40 0,33 50 0,0 0 0,1 0 0,1-1 0,0-1 0,1 1 0,-7-24 0,13 39 0,1 11 0,0 32 0,1-14 0,6 40 0,0-45 0,0-1 0,2 0 0,1-1 0,20 36 0,-19-39 0,0 1 0,-2 0 0,0 0 0,-1 1 0,0 0 0,3 23 0,-8-27 0,1 0 0,0 0 0,1-1 0,1 1 0,10 22 0,-2-6 0,-13-31 0,1 1 0,-1-1 0,1 0 0,-1 0 0,0 1 0,0-1 0,1 1 0,-1-1 0,0 0 0,0 1 0,-1-1 0,1 0 0,0 1 0,0-1 0,-1 0 0,1 1 0,0-1 0,-1 0 0,1 0 0,-1 1 0,-1 0 0,1-2 0,0 0 0,-1-1 0,1 1 0,0-1 0,0 1 0,-1-1 0,1 0 0,0 0 0,0 1 0,0-1 0,0 0 0,0 0 0,0 0 0,0 0 0,0 0 0,0 0 0,0-1 0,1 1 0,-2-1 0,2 1 0,-65-96 0,-84-168 0,102 176 0,-16-29 0,-221-452 0,282 562 0,-4-5 0,6 13 0,0 0 0,-1 0 0,1 0 0,0 0 0,0 0 0,-1 0 0,1-1 0,0 1 0,0 0 0,-1 0 0,1 0 0,0 1 0,0-1 0,-1 0 0,1 0 0,0 0 0,0 0 0,-1 0 0,1 0 0,0 0 0,0 0 0,0 0 0,-1 0 0,1 1 0,0-1 0,0 0 0,0 0 0,-1 0 0,1 0 0,0 1 0,0-1 0,0 0 0,0 0 0,0 0 0,0 1 0,-1-1 0,1 0 0,0 0 0,0 1 0,0-1 0,0 0 0,0 0 0,0 1 0,0-1 0,0 0 0,0 0 0,0 1 0,0-1 0,0 0 0,0 0 0,0 1 0,-9 18 0,0 0 0,-2-1 0,-20 28 0,-12 20 0,35-56 0,0 1 0,0-1 0,-2 0 0,1 0 0,-1-1 0,0-1 0,-24 15 0,-16 16 0,41-31 0,1 0 0,-1-1 0,0 0 0,-1 0 0,1-1 0,-1 0 0,0-1 0,-1 0 0,0-1 0,-11 4 0,3-2 0,0 0 0,-30 16 0,35-15 0,0 0 0,0-1 0,-1-1 0,0 0 0,-23 3 0,16-4 0,0 1 0,0 1 0,0 1 0,-22 10 0,-25 8 0,39-16 0,16-6 0,1 1 0,0 1 0,0 0 0,-24 13 0,-91 59 0,-75 49 0,195-121 0,0 0 0,0-1 0,-1 0 0,1 0 0,-1-1 0,0 0 0,-17 3 0,3-3 0,-42 1 0,23-3 0,16 2 0,0 2 0,1 0 0,-1 2 0,1 1 0,-42 19 0,44-21 0,23-6 0,0 0 0,0 0 0,0 0 0,-1 0 0,1-1 0,0 1 0,0 0 0,0 0 0,0 0 0,0 0 0,-1-1 0,1 1 0,0 0 0,0 0 0,0 0 0,0-1 0,0 1 0,0 0 0,0 0 0,0 0 0,0-1 0,0 1 0,0 0 0,0 0 0,0-1 0,0 1 0,0 0 0,0 0 0,0 0 0,0-1 0,0 1 0,0 0 0,0 0 0,0 0 0,0-1 0,1 1 0,-1 0 0,0 0 0,0 0 0,0 0 0,0-1 0,0 1 0,1 0 0,-1 0 0,0 0 0,0 0 0,34-34 0,245-158 0,17 21 0,-213 125 0,-42 25 0,1 1 0,0 3 0,76-21 0,137-16 0,-148 33 0,180-18 0,-96 37 0,-108 3 0,-73-1 0,-1 1 0,0 0 0,0 0 0,0 1 0,0 0 0,-1 0 0,1 1 0,0 1 0,-1-1 0,0 1 0,0 1 0,0-1 0,13 11 0,-17-11 0,0-1 0,-1 1 0,1 0 0,-1 0 0,0 0 0,0 0 0,0 0 0,-1 1 0,1-1 0,-1 1 0,0 0 0,-1 0 0,1 0 0,-1-1 0,0 1 0,0 1 0,0-1 0,-1 0 0,0 0 0,0 0 0,0 0 0,0 0 0,-1 0 0,0 0 0,0 0 0,-3 6 0,1-1 0,-1-1 0,-1 0 0,0 0 0,0 0 0,-1-1 0,0 0 0,0 0 0,-1 0 0,0-1 0,-1 0 0,1 0 0,-18 11 0,-10 4 0,-73 34 0,43-23 0,24-10 0,-1-2 0,0-1 0,-2-3 0,-85 24 0,99-34 0,2 1 0,-28 12 0,27-9 0,-49 12 0,59-17 0,0 0 0,1 0 0,-32 18 0,30-14 0,0-1 0,-37 11 0,-16-5 0,-1-2 0,0-4 0,-1-3 0,-78-4 0,113-2 0,0-1 0,0-2 0,-63-14 0,92 15 0,0-1 0,0-1 0,1 0 0,0 0 0,-1-1 0,2-1 0,-1 1 0,1-2 0,-1 1 0,2-1 0,-1 0 0,1-1 0,0 0 0,1 0 0,-1-1 0,2 0 0,-12-19 0,11 14 0,0-1 0,1 0 0,0-1 0,1 1 0,1-1 0,0 0 0,1 0 0,1 0 0,0-29 0,4-170 0,-2 717-1365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10:38:03.69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1233 114 24575,'-3'41'0,"-1"0"0,-2 0 0,-1-1 0,-3 0 0,-15 42 0,-20 86 0,44-165 0,0-1 0,1 1 0,-1-1 0,0 0 0,-1 1 0,1-1 0,0 0 0,-1 0 0,1 0 0,-1 0 0,1 0 0,-1 0 0,0 0 0,0-1 0,0 1 0,0-1 0,0 1 0,0-1 0,0 0 0,-1 0 0,1 0 0,-4 2 0,4-3 0,0 1 0,0-1 0,1 0 0,-1 0 0,0 0 0,0 0 0,1 0 0,-1 0 0,0 0 0,0 0 0,0-1 0,1 1 0,-1-1 0,0 1 0,1-1 0,-1 0 0,0 1 0,1-1 0,-1 0 0,1 0 0,0 0 0,-1 0 0,1-1 0,0 1 0,-1 0 0,1 0 0,0-1 0,0 1 0,0-1 0,0 1 0,0-1 0,-1-2 0,-12-33 0,-16-59 0,21 59 0,-3 2 0,-15-35 0,27 68 0,-1 0 0,1 1 0,-1-1 0,0 1 0,1-1 0,-1 1 0,0-1 0,0 1 0,0 0 0,0-1 0,0 1 0,-1 0 0,1 0 0,0 0 0,-1 0 0,1 0 0,0 0 0,-1 0 0,1 0 0,-4-1 0,4 3 0,0-1 0,0 0 0,0 0 0,0 1 0,0-1 0,0 1 0,0-1 0,0 1 0,0 0 0,0-1 0,1 1 0,-1 0 0,0-1 0,0 1 0,0 0 0,1 0 0,-1 0 0,1 0 0,-1 0 0,0 0 0,1 0 0,-1 1 0,-5 12 0,1 0 0,1-1 0,-4 21 0,7-29 0,-7 38 0,3 0 0,-1 63 0,2-13 0,4-91 0,0-1 0,0 1 0,0-1 0,0 0 0,0 1 0,0-1 0,-1 1 0,1-1 0,0 1 0,-1-1 0,1 1 0,-1-1 0,0 0 0,1 1 0,-1-1 0,0 0 0,0 0 0,0 1 0,0-1 0,0 0 0,0 0 0,0 0 0,0 0 0,0 0 0,0 0 0,-1-1 0,1 1 0,0 0 0,-1-1 0,1 1 0,0-1 0,-3 1 0,2-1 0,-1 0 0,1-1 0,0 1 0,-1-1 0,1 1 0,0-1 0,-1 0 0,1 0 0,0 0 0,0 0 0,0-1 0,0 1 0,0 0 0,0-1 0,0 0 0,1 1 0,-1-1 0,1 0 0,-4-4 0,-27-43 0,2-1 0,3-1 0,-28-70 0,30 63 0,-36-82 0,57 129 0,0 0 0,1 0 0,0 0 0,-2-14 0,4 13 0,-2 0 0,1 0 0,-8-17 0,5 21 0,-1 0 0,0 1 0,0-1 0,-1 1 0,0 0 0,-15-11 0,21 17 0,0 0 0,0 0 0,0 0 0,0 1 0,-1-1 0,1 0 0,0 0 0,0 1 0,-1-1 0,1 1 0,0-1 0,-1 1 0,1 0 0,0-1 0,-1 1 0,1 0 0,-1 0 0,1 0 0,0 0 0,-1 0 0,1 0 0,-1 0 0,-1 1 0,1 0 0,1 0 0,-1 0 0,0 0 0,1 1 0,-1-1 0,1 0 0,-1 1 0,1-1 0,0 1 0,-1 0 0,1-1 0,0 1 0,0 0 0,-1 2 0,-2 7 0,0-1 0,1 1 0,0 0 0,-2 19 0,3 8 0,2-28 0,0 0 0,-1 0 0,0 0 0,-4 16 0,4-24 0,0 0 0,0 1 0,0-1 0,0 0 0,0 0 0,0 0 0,0 0 0,-1 0 0,1 0 0,-1-1 0,1 1 0,-1 0 0,0-1 0,1 1 0,-1-1 0,0 0 0,0 0 0,0 1 0,0-1 0,-1 0 0,1-1 0,0 1 0,0 0 0,-4 0 0,-9 2 0,0 0 0,0 1 0,0 1 0,-19 8 0,15-5 0,-39 11 0,47-17 0,1 0 0,0 1 0,0 1 0,0 0 0,0 0 0,0 0 0,1 2 0,0-1 0,0 1 0,1 0 0,-1 1 0,-9 10 0,-13 13-1365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21T10:38:07.79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1 281 24575,'-1'-72'0,"3"-80"0,-2 149 0,1 1 0,-1-1 0,1 1 0,-1-1 0,1 1 0,0-1 0,0 1 0,0 0 0,0 0 0,1-1 0,-1 1 0,1 0 0,-1 0 0,1 0 0,0 1 0,-1-1 0,1 0 0,0 0 0,0 1 0,0 0 0,1-1 0,-1 1 0,0 0 0,0 0 0,1 0 0,-1 0 0,1 0 0,-1 1 0,0-1 0,4 0 0,9 0 0,0 0 0,0 0 0,0 1 0,17 3 0,-5-1 0,253 0-1365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F737AF-60E0-C72B-5590-4204BBC9C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3C01DC2-FEA7-3E48-683A-7E018D8A2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86C58D0-7C86-8F30-C4FE-7A09DD1C4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EBA7ACF-A29A-3BD2-3A4B-672FB4913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E88D910-79C2-1BD9-BE31-172BA860B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829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81EAF8-E0BC-DEF2-C21E-10101AEAB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4887513-D0D1-BFBB-997B-D5216EAE3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FE9BDC-C9D3-D4C4-D50C-70ACA7E87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7B5B731-1E4D-0AF7-D308-736F7F31C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85940DF-6A52-909D-77D6-6CFBD2398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48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4036A50-917D-BCFB-4D77-0EFE3672AA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BE4420A-5063-0B7F-7550-0145C601F9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1B86C3D-0754-2AEB-4D20-D424FAB7B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64561B6-EC8C-EE8D-F927-FD941F61B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62EC4F5-9D4E-4B58-2FBD-7A1C18F8D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5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4689AD-21BE-CEE3-90C3-875D761F8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DCF9C2C-9524-6833-B9A8-A3EA92311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40F34BB-0823-FCBB-83D5-0CA47000F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BA12C69-4837-A296-9FA3-06BE98A81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0F1705B-D589-A365-E7A0-A11901828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09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15D3CC-5AC2-5C68-E521-2E800686E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B2D3B11-F396-F71B-AA29-D06D86A1F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5D8172-1595-D265-AC87-54D87354C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846700-7334-A059-7454-FD2DE4EAD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BC5C266-AD57-F1F7-98BC-8D71B9C16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14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E22887-BDE3-8C5D-AD7B-A085B674F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78626C-C256-DAE9-D828-AC751765C8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B504CF6-7465-27C7-2AE2-8F84468C97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BEBE0A7-2671-1836-D2AB-B5910310F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0CFA295-C59F-C48E-3960-63AD5D3E3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270FEF0-3EB7-F80E-483C-5A053C7E5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026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0A288A-B0D1-B49D-E735-A2D9B8F22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2277A78-8F4F-77B2-2E96-3B588528A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FE30801-F14E-5E9B-8C1A-E766F0DCD5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3B5C742-3DCB-13D5-B500-1047BFCC28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1464EB0-7908-C76D-8863-887B64FB12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151212DC-7E7A-7F91-4559-C2911172E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67FB3BD-C225-1B0B-9073-694D77827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ECB7DA55-C4E1-B7A6-237A-0FB94A558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664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E547724-EFB3-7EBF-0FE1-EC9DCBC95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AE7867C-A793-897D-BA20-09DBB6F0D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3B44FB2-CCC1-4557-7CE5-966E97A74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046B567-42E4-4651-AEFC-A2209541E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557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8AEFAF6-FEE5-D8BA-5E4D-BFBED4821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02AB8C1-59B4-4DCA-3F40-F2F90FAC6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182634D-2F2D-A308-679D-82C1CB871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927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D02620-2AA0-E071-ADC1-11FEA9574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E731B17-F22F-31E0-5015-EB0062AC8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1AC70AE-140C-9208-691E-3DBBB27505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FA265C1-0D31-B32D-C88E-49D31E820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9637BEB-026F-B09A-BE7C-C3CF2D15B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BF54257-1E72-6BFA-F4F2-9BD8D73EB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948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BC5758C-2FFE-477A-CD83-93A89E998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BB54ADE6-3077-B558-E5CF-26C05BB155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8A587B3-8DF4-53BF-127E-656456A4F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54D2D65-B5D5-15A6-3E33-F51B03FA6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AAC6702-A3E0-A792-CB5E-D53CC0A2B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EE78847-92AD-6391-E4B4-88712E5DB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747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A2278D6-46F4-13E2-10A9-41D94884E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53A68F5-410F-7537-D275-73754593C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5239C1E-6206-D425-57DF-EB9C60AD1B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7105BF-AF2C-49B3-A173-BB5E834D6A72}" type="datetimeFigureOut">
              <a:rPr lang="en-US" smtClean="0"/>
              <a:t>4/22/2023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821FB3C-C01F-D824-4015-E8D833C1B8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51B3F48-C816-FF2C-DDEE-3455975819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CE0BAE-30B9-4BAA-8AA2-C51419759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175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9.png"/><Relationship Id="rId18" Type="http://schemas.openxmlformats.org/officeDocument/2006/relationships/image" Target="../media/image13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customXml" Target="../ink/ink6.xml"/><Relationship Id="rId17" Type="http://schemas.openxmlformats.org/officeDocument/2006/relationships/image" Target="../media/image12.png"/><Relationship Id="rId2" Type="http://schemas.openxmlformats.org/officeDocument/2006/relationships/image" Target="../media/image4.jpg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8.png"/><Relationship Id="rId5" Type="http://schemas.openxmlformats.org/officeDocument/2006/relationships/customXml" Target="../ink/ink2.xml"/><Relationship Id="rId15" Type="http://schemas.openxmlformats.org/officeDocument/2006/relationships/image" Target="../media/image10.png"/><Relationship Id="rId10" Type="http://schemas.openxmlformats.org/officeDocument/2006/relationships/customXml" Target="../ink/ink5.xml"/><Relationship Id="rId19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customXml" Target="../ink/ink4.xml"/><Relationship Id="rId14" Type="http://schemas.openxmlformats.org/officeDocument/2006/relationships/customXml" Target="../ink/ink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2AF7041-71E2-7BA6-3842-0846FB11C82D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0DEB374-9086-D885-44F2-46CEC52D296F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27D50F31-2C19-2354-6D1F-4E8BDBEB7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2"/>
            <a:ext cx="12191999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0C8E6743-CA65-4F05-C8C0-729EF2458D42}"/>
              </a:ext>
            </a:extLst>
          </p:cNvPr>
          <p:cNvSpPr txBox="1"/>
          <p:nvPr/>
        </p:nvSpPr>
        <p:spPr>
          <a:xfrm>
            <a:off x="932329" y="98629"/>
            <a:ext cx="616771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i="0" u="none" strike="noStrike" cap="all" dirty="0">
                <a:solidFill>
                  <a:schemeClr val="bg1"/>
                </a:solidFill>
                <a:effectLst/>
                <a:latin typeface="Sitka Text Semibold" pitchFamily="2" charset="0"/>
              </a:rPr>
              <a:t>Winter Semester'23</a:t>
            </a:r>
            <a:endParaRPr lang="en-US" sz="1400" cap="all" dirty="0">
              <a:solidFill>
                <a:schemeClr val="bg1"/>
              </a:solidFill>
              <a:effectLst/>
              <a:latin typeface="Sitka Text Semibold" pitchFamily="2" charset="0"/>
            </a:endParaRPr>
          </a:p>
          <a:p>
            <a:r>
              <a:rPr lang="en-US" sz="1400" b="1" i="0" u="none" strike="noStrike" cap="all" dirty="0">
                <a:solidFill>
                  <a:schemeClr val="bg1"/>
                </a:solidFill>
                <a:effectLst/>
                <a:latin typeface="Sitka Text Semibold" pitchFamily="2" charset="0"/>
              </a:rPr>
              <a:t>GPC 510</a:t>
            </a:r>
            <a:endParaRPr lang="en-US" sz="1400" cap="all" dirty="0">
              <a:solidFill>
                <a:schemeClr val="bg1"/>
              </a:solidFill>
              <a:effectLst/>
              <a:latin typeface="Sitka Text Semibold" pitchFamily="2" charset="0"/>
            </a:endParaRPr>
          </a:p>
          <a:p>
            <a:r>
              <a:rPr lang="en-US" sz="1400" b="1" i="0" u="none" strike="noStrike" cap="all" dirty="0">
                <a:solidFill>
                  <a:schemeClr val="bg1"/>
                </a:solidFill>
                <a:effectLst/>
                <a:latin typeface="Sitka Text Semibold" pitchFamily="2" charset="0"/>
              </a:rPr>
              <a:t>Department </a:t>
            </a:r>
            <a:r>
              <a:rPr lang="en-US" sz="1400" b="1" i="0" u="none" strike="noStrike" cap="all" dirty="0">
                <a:solidFill>
                  <a:srgbClr val="FFFFFF"/>
                </a:solidFill>
                <a:effectLst/>
                <a:latin typeface="Sitka Text Semibold" pitchFamily="2" charset="0"/>
              </a:rPr>
              <a:t>of Applied Geophysics</a:t>
            </a:r>
            <a:endParaRPr lang="en-US" sz="1400" cap="all" dirty="0">
              <a:solidFill>
                <a:srgbClr val="FFFFFF"/>
              </a:solidFill>
              <a:effectLst/>
              <a:latin typeface="Sitka Text Semibold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92F66E71-C003-8FAB-087A-AE877E2BFB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65" t="11775" r="13693" b="8807"/>
          <a:stretch/>
        </p:blipFill>
        <p:spPr>
          <a:xfrm>
            <a:off x="259976" y="221053"/>
            <a:ext cx="510989" cy="54883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9FA15BEA-7C02-41E4-D215-C48DF636B246}"/>
              </a:ext>
            </a:extLst>
          </p:cNvPr>
          <p:cNvSpPr txBox="1"/>
          <p:nvPr/>
        </p:nvSpPr>
        <p:spPr>
          <a:xfrm>
            <a:off x="8148918" y="221053"/>
            <a:ext cx="395343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u="none" strike="noStrike" cap="all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WELL LOGGING</a:t>
            </a:r>
            <a:endParaRPr lang="en-US" sz="3600" cap="all" dirty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b="1" i="0" u="none" strike="noStrike" cap="all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CASE STUDY</a:t>
            </a:r>
            <a:endParaRPr lang="en-US" sz="3600" cap="all" dirty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C65C2508-68BA-2F45-8A31-411FFB6D35DD}"/>
              </a:ext>
            </a:extLst>
          </p:cNvPr>
          <p:cNvSpPr txBox="1"/>
          <p:nvPr/>
        </p:nvSpPr>
        <p:spPr>
          <a:xfrm>
            <a:off x="8229600" y="1365436"/>
            <a:ext cx="409687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DEFINITION AND SCOPE OF WORK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894B731C-95FC-3562-8FCD-02812BDEBB95}"/>
              </a:ext>
            </a:extLst>
          </p:cNvPr>
          <p:cNvCxnSpPr/>
          <p:nvPr/>
        </p:nvCxnSpPr>
        <p:spPr>
          <a:xfrm>
            <a:off x="8480612" y="221053"/>
            <a:ext cx="3146612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1F4F831B-91C3-F548-69E0-E46F39A6AC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3126" y="1646737"/>
            <a:ext cx="3164098" cy="1829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3BD9774A-9F81-37E9-13F2-0110E0DFFF50}"/>
              </a:ext>
            </a:extLst>
          </p:cNvPr>
          <p:cNvSpPr txBox="1"/>
          <p:nvPr/>
        </p:nvSpPr>
        <p:spPr>
          <a:xfrm>
            <a:off x="123264" y="6390039"/>
            <a:ext cx="37136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Instructor: Dr. Partha </a:t>
            </a:r>
            <a:r>
              <a:rPr lang="en-US" sz="1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Pratim</a:t>
            </a:r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Mondal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E522A59E-54D0-12E9-D040-17B89063D05E}"/>
              </a:ext>
            </a:extLst>
          </p:cNvPr>
          <p:cNvSpPr txBox="1"/>
          <p:nvPr/>
        </p:nvSpPr>
        <p:spPr>
          <a:xfrm>
            <a:off x="8821271" y="5769563"/>
            <a:ext cx="32474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b="1" i="0" u="none" strike="noStrike" cap="all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(22MC0011) Aman  Kumar</a:t>
            </a:r>
            <a:endParaRPr lang="en-US" sz="1400" cap="all" dirty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1400" b="1" i="0" u="none" strike="noStrike" cap="all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 b="1" i="0" u="none" strike="noStrike" cap="all" smtClean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22MC0011)  </a:t>
            </a:r>
            <a:r>
              <a:rPr lang="en-US" sz="1400" b="1" i="0" u="none" strike="noStrike" cap="all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Mahadeb</a:t>
            </a:r>
            <a:r>
              <a:rPr lang="en-US" sz="1400" b="1" i="0" u="none" strike="noStrike" cap="all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b="1" i="0" u="none" strike="noStrike" cap="all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Saha</a:t>
            </a:r>
            <a:endParaRPr lang="en-US" sz="1400" cap="all" dirty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1400" b="1" i="0" u="none" strike="noStrike" cap="all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(22MC0080) Sanjukta  Singh</a:t>
            </a:r>
            <a:endParaRPr lang="en-US" sz="1400" cap="all" dirty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1400" b="1" i="0" u="none" strike="noStrike" cap="all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 </a:t>
            </a:r>
            <a:r>
              <a:rPr lang="en-US" sz="1400" b="1" cap="all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20JE0085</a:t>
            </a:r>
            <a:r>
              <a:rPr lang="en-US" sz="1400" b="1" i="0" u="none" strike="noStrike" cap="all" dirty="0" smtClean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400" b="1" i="0" u="none" strike="noStrike" cap="all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Akash  Pratap  Singh</a:t>
            </a:r>
            <a:endParaRPr lang="en-US" sz="1400" cap="all" dirty="0">
              <a:solidFill>
                <a:srgbClr val="FFFF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457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F3181F17-14AA-86A2-A2C7-9FF00498F0D5}"/>
              </a:ext>
            </a:extLst>
          </p:cNvPr>
          <p:cNvSpPr/>
          <p:nvPr/>
        </p:nvSpPr>
        <p:spPr>
          <a:xfrm>
            <a:off x="316992" y="393298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04E525BC-4414-14C6-E57D-71266BE4538B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2A923A6-41C8-A131-61CD-9704017DF170}"/>
              </a:ext>
            </a:extLst>
          </p:cNvPr>
          <p:cNvSpPr txBox="1"/>
          <p:nvPr/>
        </p:nvSpPr>
        <p:spPr>
          <a:xfrm>
            <a:off x="316992" y="393298"/>
            <a:ext cx="12487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Velocity depth profile </a:t>
            </a:r>
            <a:r>
              <a:rPr lang="en-US" sz="2400" b="1" dirty="0">
                <a:solidFill>
                  <a:srgbClr val="00004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(with respect to volume of shale) 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B20599A-B831-D29F-06CF-EFAB67A31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1" y="1233346"/>
            <a:ext cx="8598409" cy="53008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996B468-DCCB-E9E1-458D-AEED2D92AE71}"/>
              </a:ext>
            </a:extLst>
          </p:cNvPr>
          <p:cNvSpPr txBox="1"/>
          <p:nvPr/>
        </p:nvSpPr>
        <p:spPr>
          <a:xfrm>
            <a:off x="8894445" y="1388314"/>
            <a:ext cx="29805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Compressional wave:</a:t>
            </a:r>
          </a:p>
          <a:p>
            <a:endParaRPr lang="en-US" sz="2400" dirty="0"/>
          </a:p>
          <a:p>
            <a:r>
              <a:rPr lang="en-US" sz="2400" dirty="0"/>
              <a:t>Unconsolidated layer &amp; weathering layer = low vel. zone</a:t>
            </a:r>
          </a:p>
        </p:txBody>
      </p:sp>
    </p:spTree>
    <p:extLst>
      <p:ext uri="{BB962C8B-B14F-4D97-AF65-F5344CB8AC3E}">
        <p14:creationId xmlns:p14="http://schemas.microsoft.com/office/powerpoint/2010/main" val="1369983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B27ACCB-E662-973D-B7F8-89501438746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08A9BFF-3D7F-BBEB-69B7-F8434A9F3440}"/>
              </a:ext>
            </a:extLst>
          </p:cNvPr>
          <p:cNvSpPr txBox="1"/>
          <p:nvPr/>
        </p:nvSpPr>
        <p:spPr>
          <a:xfrm>
            <a:off x="6071234" y="5532810"/>
            <a:ext cx="4610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By observation we get, </a:t>
            </a:r>
            <a:r>
              <a:rPr lang="en-US" sz="2400" dirty="0" err="1"/>
              <a:t>Rw</a:t>
            </a:r>
            <a:r>
              <a:rPr lang="en-US" sz="2400" dirty="0"/>
              <a:t>=0.4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9E3D61AC-A21D-2094-9BD4-E305AC1613A4}"/>
              </a:ext>
            </a:extLst>
          </p:cNvPr>
          <p:cNvSpPr/>
          <p:nvPr/>
        </p:nvSpPr>
        <p:spPr>
          <a:xfrm>
            <a:off x="316992" y="393298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4000" b="1" i="0" dirty="0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alculating </a:t>
            </a:r>
            <a:r>
              <a:rPr lang="en-US" sz="4000" b="1" i="0" dirty="0" err="1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400" b="1" i="0" dirty="0" err="1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4000" b="1" i="0" dirty="0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by observation of log 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0C46F57-0D03-CB4D-9090-DC9F56F5F5BA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A5827B2-E88B-D4E4-516E-05B8613F0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2" y="1115753"/>
            <a:ext cx="5445465" cy="57422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ECB5AB48-B8CB-48E5-209B-FFC7859A6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7329" y="4999592"/>
            <a:ext cx="1943268" cy="4724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4824272-3BFB-34B0-FB4B-2EFD5B0DAF8D}"/>
              </a:ext>
            </a:extLst>
          </p:cNvPr>
          <p:cNvSpPr txBox="1"/>
          <p:nvPr/>
        </p:nvSpPr>
        <p:spPr>
          <a:xfrm>
            <a:off x="6004178" y="4443768"/>
            <a:ext cx="4320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When </a:t>
            </a:r>
            <a:r>
              <a:rPr lang="en-US" sz="2400" dirty="0" err="1"/>
              <a:t>Sw</a:t>
            </a:r>
            <a:r>
              <a:rPr lang="en-US" sz="2400" dirty="0"/>
              <a:t>=1, n= 2 &amp; a=1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DFB70C4C-A2EE-EF61-993C-735A99D8F4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1234" y="1334733"/>
            <a:ext cx="5038726" cy="22789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E1D42C1-71EE-67A1-010A-A405FB5605EE}"/>
              </a:ext>
            </a:extLst>
          </p:cNvPr>
          <p:cNvSpPr txBox="1"/>
          <p:nvPr/>
        </p:nvSpPr>
        <p:spPr>
          <a:xfrm>
            <a:off x="6089904" y="3716130"/>
            <a:ext cx="4928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above, we take n=2, a=1, m=1</a:t>
            </a:r>
          </a:p>
        </p:txBody>
      </p:sp>
    </p:spTree>
    <p:extLst>
      <p:ext uri="{BB962C8B-B14F-4D97-AF65-F5344CB8AC3E}">
        <p14:creationId xmlns:p14="http://schemas.microsoft.com/office/powerpoint/2010/main" val="1539226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B27ACCB-E662-973D-B7F8-89501438746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08A9BFF-3D7F-BBEB-69B7-F8434A9F3440}"/>
              </a:ext>
            </a:extLst>
          </p:cNvPr>
          <p:cNvSpPr txBox="1"/>
          <p:nvPr/>
        </p:nvSpPr>
        <p:spPr>
          <a:xfrm>
            <a:off x="3048000" y="58082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EF525B3-AA0E-0698-5BA2-2684CCBA752A}"/>
              </a:ext>
            </a:extLst>
          </p:cNvPr>
          <p:cNvSpPr/>
          <p:nvPr/>
        </p:nvSpPr>
        <p:spPr>
          <a:xfrm>
            <a:off x="316992" y="393298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4000" b="1" i="0" dirty="0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Flagging of Reservoir zone </a:t>
            </a:r>
            <a:r>
              <a:rPr lang="en-US" sz="2000" b="1" i="0" dirty="0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b="1" i="0" dirty="0" err="1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1600" b="1" i="0" dirty="0" err="1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</a:t>
            </a:r>
            <a:r>
              <a:rPr lang="en-US" sz="2000" b="1" i="0" dirty="0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≤ 0.4, </a:t>
            </a:r>
            <a:r>
              <a:rPr lang="en-US" sz="2000" b="1" i="0" dirty="0" err="1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600" b="1" i="0" dirty="0" err="1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2000" b="1" i="0" dirty="0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≤  0.7) </a:t>
            </a:r>
            <a:r>
              <a:rPr lang="en-US" sz="4000" b="1" i="0" dirty="0">
                <a:solidFill>
                  <a:srgbClr val="00004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0EBD3D6F-0BE4-5DAD-ABF5-5538BF136F3E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890F6FDD-4D69-50B8-7B82-2F2580AAF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156" y="1233346"/>
            <a:ext cx="4368362" cy="55328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12A3E104-9975-C3CF-B4C8-D74041751A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888" y="1248704"/>
            <a:ext cx="5527268" cy="553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274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B27ACCB-E662-973D-B7F8-89501438746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08A9BFF-3D7F-BBEB-69B7-F8434A9F3440}"/>
              </a:ext>
            </a:extLst>
          </p:cNvPr>
          <p:cNvSpPr txBox="1"/>
          <p:nvPr/>
        </p:nvSpPr>
        <p:spPr>
          <a:xfrm>
            <a:off x="3048000" y="58082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6D99A6B0-2455-2C0E-3664-293A8967F558}"/>
              </a:ext>
            </a:extLst>
          </p:cNvPr>
          <p:cNvSpPr/>
          <p:nvPr/>
        </p:nvSpPr>
        <p:spPr>
          <a:xfrm>
            <a:off x="316992" y="393298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40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E00D0A08-1C36-D7AA-F517-277C682ABDB2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8780F25B-0DFC-AF01-5D2E-27F17C136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127" y="1658331"/>
            <a:ext cx="4943236" cy="317200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C8419AE-5039-1D4B-CDF0-3A658FEE28CC}"/>
              </a:ext>
            </a:extLst>
          </p:cNvPr>
          <p:cNvSpPr txBox="1"/>
          <p:nvPr/>
        </p:nvSpPr>
        <p:spPr>
          <a:xfrm>
            <a:off x="355031" y="389882"/>
            <a:ext cx="677646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Reporting </a:t>
            </a:r>
            <a:r>
              <a:rPr lang="el-GR" sz="4000" b="1" dirty="0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Φ</a:t>
            </a:r>
            <a:r>
              <a:rPr lang="en-US" sz="3200" b="1" dirty="0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t</a:t>
            </a:r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, </a:t>
            </a:r>
            <a:r>
              <a:rPr lang="en-US" sz="4000" b="1" dirty="0" err="1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S</a:t>
            </a:r>
            <a:r>
              <a:rPr lang="en-US" sz="3200" b="1" dirty="0" err="1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w</a:t>
            </a:r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, </a:t>
            </a:r>
            <a:r>
              <a:rPr lang="en-US" sz="4000" b="1" dirty="0" err="1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V</a:t>
            </a:r>
            <a:r>
              <a:rPr lang="en-US" sz="3200" b="1" dirty="0" err="1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sh</a:t>
            </a:r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 :</a:t>
            </a:r>
          </a:p>
          <a:p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01BC9170-55FC-15D5-91E2-0CDA07CD4613}"/>
              </a:ext>
            </a:extLst>
          </p:cNvPr>
          <p:cNvSpPr/>
          <p:nvPr/>
        </p:nvSpPr>
        <p:spPr>
          <a:xfrm>
            <a:off x="1154430" y="2813175"/>
            <a:ext cx="4663440" cy="272925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146FCF2C-5724-CD4D-A008-66AC4CB45FB9}"/>
              </a:ext>
            </a:extLst>
          </p:cNvPr>
          <p:cNvSpPr txBox="1"/>
          <p:nvPr/>
        </p:nvSpPr>
        <p:spPr>
          <a:xfrm>
            <a:off x="6534912" y="2000403"/>
            <a:ext cx="325702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Standard Deviation:</a:t>
            </a:r>
          </a:p>
          <a:p>
            <a:r>
              <a:rPr lang="en-US" sz="2800" dirty="0"/>
              <a:t>For </a:t>
            </a:r>
            <a:r>
              <a:rPr lang="en-US" sz="2800" dirty="0" err="1"/>
              <a:t>V</a:t>
            </a:r>
            <a:r>
              <a:rPr lang="en-US" sz="2000" dirty="0" err="1"/>
              <a:t>sh</a:t>
            </a:r>
            <a:r>
              <a:rPr lang="en-US" sz="2800" dirty="0"/>
              <a:t> = 0.044812</a:t>
            </a:r>
          </a:p>
          <a:p>
            <a:r>
              <a:rPr lang="en-US" sz="2800" dirty="0"/>
              <a:t>      </a:t>
            </a:r>
            <a:r>
              <a:rPr lang="en-US" sz="2800" dirty="0" err="1"/>
              <a:t>S</a:t>
            </a:r>
            <a:r>
              <a:rPr lang="en-US" sz="2000" dirty="0" err="1"/>
              <a:t>w</a:t>
            </a:r>
            <a:r>
              <a:rPr lang="en-US" sz="2800" dirty="0"/>
              <a:t> = 0.062447</a:t>
            </a:r>
          </a:p>
          <a:p>
            <a:r>
              <a:rPr lang="en-US" sz="2800" dirty="0"/>
              <a:t>      </a:t>
            </a:r>
            <a:r>
              <a:rPr lang="el-GR" sz="2800" dirty="0">
                <a:ea typeface="Cascadia Code Light" panose="020B0609020000020004" pitchFamily="49" charset="0"/>
                <a:cs typeface="Times New Roman" panose="02020603050405020304" pitchFamily="18" charset="0"/>
              </a:rPr>
              <a:t>Φ</a:t>
            </a:r>
            <a:r>
              <a:rPr lang="en-US" sz="2000" dirty="0">
                <a:ea typeface="Cascadia Code Light" panose="020B0609020000020004" pitchFamily="49" charset="0"/>
                <a:cs typeface="Times New Roman" panose="02020603050405020304" pitchFamily="18" charset="0"/>
              </a:rPr>
              <a:t>t</a:t>
            </a:r>
            <a:r>
              <a:rPr lang="en-US" sz="2800" dirty="0">
                <a:ea typeface="Cascadia Code Light" panose="020B0609020000020004" pitchFamily="49" charset="0"/>
                <a:cs typeface="Times New Roman" panose="02020603050405020304" pitchFamily="18" charset="0"/>
              </a:rPr>
              <a:t>  = 0.017807</a:t>
            </a:r>
            <a:endParaRPr lang="en-US" sz="280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xmlns="" id="{821FA07B-7523-FC6A-0F36-D73BC2B55415}"/>
              </a:ext>
            </a:extLst>
          </p:cNvPr>
          <p:cNvSpPr/>
          <p:nvPr/>
        </p:nvSpPr>
        <p:spPr>
          <a:xfrm>
            <a:off x="6443663" y="1785938"/>
            <a:ext cx="3457575" cy="2300287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1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06F0FA1-F229-6D05-AB20-3CF86757277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4BCE1BF-AFFD-F9A3-814D-BF6C66C128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7" r="36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glow>
              <a:schemeClr val="accent1">
                <a:alpha val="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8ADEC5D6-4A11-8FD9-FA34-46F271C9D371}"/>
              </a:ext>
            </a:extLst>
          </p:cNvPr>
          <p:cNvSpPr txBox="1"/>
          <p:nvPr/>
        </p:nvSpPr>
        <p:spPr>
          <a:xfrm>
            <a:off x="523875" y="1699408"/>
            <a:ext cx="4038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Eras Demi ITC" panose="020B0805030504020804" pitchFamily="34" charset="0"/>
              </a:rPr>
              <a:t>Thank You…</a:t>
            </a:r>
          </a:p>
        </p:txBody>
      </p:sp>
    </p:spTree>
    <p:extLst>
      <p:ext uri="{BB962C8B-B14F-4D97-AF65-F5344CB8AC3E}">
        <p14:creationId xmlns:p14="http://schemas.microsoft.com/office/powerpoint/2010/main" val="4132195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B27ACCB-E662-973D-B7F8-89501438746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08A9BFF-3D7F-BBEB-69B7-F8434A9F3440}"/>
              </a:ext>
            </a:extLst>
          </p:cNvPr>
          <p:cNvSpPr txBox="1"/>
          <p:nvPr/>
        </p:nvSpPr>
        <p:spPr>
          <a:xfrm>
            <a:off x="3048000" y="58082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79BFDB4-C528-7909-D172-CF5D0025AAE6}"/>
              </a:ext>
            </a:extLst>
          </p:cNvPr>
          <p:cNvSpPr/>
          <p:nvPr/>
        </p:nvSpPr>
        <p:spPr>
          <a:xfrm>
            <a:off x="316992" y="417682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4DDC72F-CD19-D57C-EB77-93BAEF25E29A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61864F37-F4FD-4AD4-16D7-D50DA532FD1D}"/>
              </a:ext>
            </a:extLst>
          </p:cNvPr>
          <p:cNvSpPr txBox="1"/>
          <p:nvPr/>
        </p:nvSpPr>
        <p:spPr>
          <a:xfrm>
            <a:off x="426721" y="436133"/>
            <a:ext cx="404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00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OUTLINES 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E89161D-7D88-D7A2-ADF0-BE644857FF68}"/>
              </a:ext>
            </a:extLst>
          </p:cNvPr>
          <p:cNvSpPr txBox="1"/>
          <p:nvPr/>
        </p:nvSpPr>
        <p:spPr>
          <a:xfrm>
            <a:off x="426721" y="1630433"/>
            <a:ext cx="1133152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Design a gamma ray tool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Eras Demi ITC" panose="020B0805030504020804" pitchFamily="34" charset="0"/>
              <a:ea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Perform quality control and mark obvious outlier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Eras Demi ITC" panose="020B0805030504020804" pitchFamily="34" charset="0"/>
              <a:ea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Calculating total porosity from the density and neutron combination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Eras Demi ITC" panose="020B0805030504020804" pitchFamily="34" charset="0"/>
              <a:ea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Plotting velocity depth profile with respect to volume of cell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Eras Demi ITC" panose="020B0805030504020804" pitchFamily="34" charset="0"/>
              <a:ea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Calculating water saturation and generating reservoir flag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latin typeface="Eras Demi ITC" panose="020B0805030504020804" pitchFamily="34" charset="0"/>
              <a:ea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Reporting </a:t>
            </a:r>
            <a:r>
              <a:rPr lang="el-GR" sz="3200" dirty="0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Φ</a:t>
            </a:r>
            <a:r>
              <a:rPr lang="en-US" sz="2400" dirty="0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t, </a:t>
            </a:r>
            <a:r>
              <a:rPr lang="en-US" sz="2800" dirty="0" err="1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S</a:t>
            </a:r>
            <a:r>
              <a:rPr lang="en-US" sz="2000" dirty="0" err="1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w</a:t>
            </a:r>
            <a:r>
              <a:rPr lang="en-US" sz="2800" dirty="0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, </a:t>
            </a:r>
            <a:r>
              <a:rPr lang="en-US" sz="2800" dirty="0" err="1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V</a:t>
            </a:r>
            <a:r>
              <a:rPr lang="en-US" sz="2000" dirty="0" err="1">
                <a:latin typeface="Eras Demi ITC" panose="020B0805030504020804" pitchFamily="34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sh</a:t>
            </a:r>
            <a:endParaRPr lang="en-US" sz="2800" dirty="0">
              <a:latin typeface="Eras Demi ITC" panose="020B0805030504020804" pitchFamily="34" charset="0"/>
              <a:ea typeface="Cascadia Code Light" panose="020B0609020000020004" pitchFamily="49" charset="0"/>
              <a:cs typeface="Cascadia Code Light" panose="020B0609020000020004" pitchFamily="49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xmlns="" id="{B4C157FA-1F95-CDED-72CF-05E882480A82}"/>
              </a:ext>
            </a:extLst>
          </p:cNvPr>
          <p:cNvSpPr/>
          <p:nvPr/>
        </p:nvSpPr>
        <p:spPr>
          <a:xfrm>
            <a:off x="433754" y="1582649"/>
            <a:ext cx="4522650" cy="564112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xmlns="" id="{D47C526C-091F-351A-AB0C-5C9536E586DC}"/>
              </a:ext>
            </a:extLst>
          </p:cNvPr>
          <p:cNvSpPr/>
          <p:nvPr/>
        </p:nvSpPr>
        <p:spPr>
          <a:xfrm>
            <a:off x="433754" y="2278134"/>
            <a:ext cx="7766817" cy="593049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27B94589-C3E0-9463-3AB3-A98174D58B75}"/>
              </a:ext>
            </a:extLst>
          </p:cNvPr>
          <p:cNvSpPr/>
          <p:nvPr/>
        </p:nvSpPr>
        <p:spPr>
          <a:xfrm>
            <a:off x="433754" y="3039621"/>
            <a:ext cx="10582589" cy="593049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80697CDB-D83C-965E-F4A7-20EDF6A04050}"/>
              </a:ext>
            </a:extLst>
          </p:cNvPr>
          <p:cNvSpPr/>
          <p:nvPr/>
        </p:nvSpPr>
        <p:spPr>
          <a:xfrm>
            <a:off x="433754" y="3818379"/>
            <a:ext cx="9218246" cy="573274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xmlns="" id="{5DC792E3-5AB1-CA3E-125E-5267CA4EDCED}"/>
              </a:ext>
            </a:extLst>
          </p:cNvPr>
          <p:cNvSpPr/>
          <p:nvPr/>
        </p:nvSpPr>
        <p:spPr>
          <a:xfrm>
            <a:off x="426721" y="4543932"/>
            <a:ext cx="9083039" cy="573274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02004874-EA48-79AE-7391-E6A84B96D62D}"/>
              </a:ext>
            </a:extLst>
          </p:cNvPr>
          <p:cNvSpPr/>
          <p:nvPr/>
        </p:nvSpPr>
        <p:spPr>
          <a:xfrm>
            <a:off x="426721" y="5269485"/>
            <a:ext cx="4522650" cy="630309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99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B27ACCB-E662-973D-B7F8-89501438746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08A9BFF-3D7F-BBEB-69B7-F8434A9F3440}"/>
              </a:ext>
            </a:extLst>
          </p:cNvPr>
          <p:cNvSpPr txBox="1"/>
          <p:nvPr/>
        </p:nvSpPr>
        <p:spPr>
          <a:xfrm>
            <a:off x="3048000" y="58082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55912938-8190-8134-CCC4-F7A7DE6505E5}"/>
              </a:ext>
            </a:extLst>
          </p:cNvPr>
          <p:cNvSpPr/>
          <p:nvPr/>
        </p:nvSpPr>
        <p:spPr>
          <a:xfrm>
            <a:off x="316992" y="393298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FEDDABEC-C161-19D2-9199-AA353368B91D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FBF60E8D-47BB-1E15-BC9E-5DE3A9683021}"/>
              </a:ext>
            </a:extLst>
          </p:cNvPr>
          <p:cNvSpPr/>
          <p:nvPr/>
        </p:nvSpPr>
        <p:spPr>
          <a:xfrm>
            <a:off x="3048000" y="1990165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xmlns="" id="{0D4BC197-A179-72C6-4DF9-BE7EB6266A99}"/>
                  </a:ext>
                </a:extLst>
              </p14:cNvPr>
              <p14:cNvContentPartPr/>
              <p14:nvPr/>
            </p14:nvContentPartPr>
            <p14:xfrm>
              <a:off x="931193" y="2607939"/>
              <a:ext cx="1606320" cy="13428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D4BC197-A179-72C6-4DF9-BE7EB6266A9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8193" y="2545299"/>
                <a:ext cx="1731960" cy="259920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31C2B542-E7E2-AA42-B7DB-9F023765DFEB}"/>
              </a:ext>
            </a:extLst>
          </p:cNvPr>
          <p:cNvSpPr txBox="1"/>
          <p:nvPr/>
        </p:nvSpPr>
        <p:spPr>
          <a:xfrm>
            <a:off x="6888112" y="1166610"/>
            <a:ext cx="37451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Gamma ray detector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Signal processing electronics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Logging cable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Surface equipment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Calibration Source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CC15FA6D-5EDF-8B0A-220C-782A603CBECF}"/>
              </a:ext>
            </a:extLst>
          </p:cNvPr>
          <p:cNvSpPr txBox="1"/>
          <p:nvPr/>
        </p:nvSpPr>
        <p:spPr>
          <a:xfrm>
            <a:off x="361810" y="393298"/>
            <a:ext cx="68400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Designing a gamma ray tool</a:t>
            </a:r>
          </a:p>
          <a:p>
            <a:endParaRPr lang="en-US" sz="4000" b="1" dirty="0">
              <a:solidFill>
                <a:srgbClr val="00004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xmlns="" id="{16A7283A-31A0-3A22-353D-C898CD0B9C33}"/>
                  </a:ext>
                </a:extLst>
              </p14:cNvPr>
              <p14:cNvContentPartPr/>
              <p14:nvPr/>
            </p14:nvContentPartPr>
            <p14:xfrm>
              <a:off x="3069953" y="2543859"/>
              <a:ext cx="921600" cy="932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16A7283A-31A0-3A22-353D-C898CD0B9C3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007313" y="2480859"/>
                <a:ext cx="1047240" cy="218880"/>
              </a:xfrm>
              <a:prstGeom prst="rect">
                <a:avLst/>
              </a:prstGeom>
            </p:spPr>
          </p:pic>
        </mc:Fallback>
      </mc:AlternateContent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D96CA0EA-EECB-61E8-A528-44875C81F039}"/>
              </a:ext>
            </a:extLst>
          </p:cNvPr>
          <p:cNvGrpSpPr/>
          <p:nvPr/>
        </p:nvGrpSpPr>
        <p:grpSpPr>
          <a:xfrm>
            <a:off x="3083993" y="2026179"/>
            <a:ext cx="1235880" cy="1311120"/>
            <a:chOff x="3083993" y="2026179"/>
            <a:chExt cx="1235880" cy="13111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xmlns="" id="{7639E9A8-B1A8-751D-5D4D-6D886BCD0EE4}"/>
                    </a:ext>
                  </a:extLst>
                </p14:cNvPr>
                <p14:cNvContentPartPr/>
                <p14:nvPr/>
              </p14:nvContentPartPr>
              <p14:xfrm>
                <a:off x="3083993" y="2026179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7639E9A8-B1A8-751D-5D4D-6D886BCD0EE4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020993" y="1963179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2" name="Ink 21">
                  <a:extLst>
                    <a:ext uri="{FF2B5EF4-FFF2-40B4-BE49-F238E27FC236}">
                      <a16:creationId xmlns:a16="http://schemas.microsoft.com/office/drawing/2014/main" xmlns="" id="{E218EBD6-C639-0648-7D54-96B4A0A7C979}"/>
                    </a:ext>
                  </a:extLst>
                </p14:cNvPr>
                <p14:cNvContentPartPr/>
                <p14:nvPr/>
              </p14:nvContentPartPr>
              <p14:xfrm>
                <a:off x="3083993" y="2026179"/>
                <a:ext cx="360" cy="360"/>
              </p14:xfrm>
            </p:contentPart>
          </mc:Choice>
          <mc:Fallback xmlns="">
            <p:pic>
              <p:nvPicPr>
                <p:cNvPr id="22" name="Ink 21">
                  <a:extLst>
                    <a:ext uri="{FF2B5EF4-FFF2-40B4-BE49-F238E27FC236}">
                      <a16:creationId xmlns:a16="http://schemas.microsoft.com/office/drawing/2014/main" id="{E218EBD6-C639-0648-7D54-96B4A0A7C979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3020993" y="1963179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5" name="Ink 24">
                  <a:extLst>
                    <a:ext uri="{FF2B5EF4-FFF2-40B4-BE49-F238E27FC236}">
                      <a16:creationId xmlns:a16="http://schemas.microsoft.com/office/drawing/2014/main" xmlns="" id="{FC319046-DF1C-5131-1B9B-9E222D02CA4B}"/>
                    </a:ext>
                  </a:extLst>
                </p14:cNvPr>
                <p14:cNvContentPartPr/>
                <p14:nvPr/>
              </p14:nvContentPartPr>
              <p14:xfrm>
                <a:off x="3490073" y="2095659"/>
                <a:ext cx="829800" cy="1241640"/>
              </p14:xfrm>
            </p:contentPart>
          </mc:Choice>
          <mc:Fallback xmlns="">
            <p:pic>
              <p:nvPicPr>
                <p:cNvPr id="25" name="Ink 24">
                  <a:extLst>
                    <a:ext uri="{FF2B5EF4-FFF2-40B4-BE49-F238E27FC236}">
                      <a16:creationId xmlns:a16="http://schemas.microsoft.com/office/drawing/2014/main" id="{FC319046-DF1C-5131-1B9B-9E222D02CA4B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427433" y="2033019"/>
                  <a:ext cx="955440" cy="13672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xmlns="" id="{8CCE8E24-1A59-6675-E83A-E4F664115D74}"/>
                  </a:ext>
                </a:extLst>
              </p14:cNvPr>
              <p14:cNvContentPartPr/>
              <p14:nvPr/>
            </p14:nvContentPartPr>
            <p14:xfrm>
              <a:off x="3088313" y="3195099"/>
              <a:ext cx="443880" cy="25344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8CCE8E24-1A59-6675-E83A-E4F664115D7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25673" y="3132459"/>
                <a:ext cx="569520" cy="37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xmlns="" id="{86911F81-B0A5-9910-EC24-D99DD9A8B1A5}"/>
                  </a:ext>
                </a:extLst>
              </p14:cNvPr>
              <p14:cNvContentPartPr/>
              <p14:nvPr/>
            </p14:nvContentPartPr>
            <p14:xfrm>
              <a:off x="3074633" y="3170979"/>
              <a:ext cx="163800" cy="10152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86911F81-B0A5-9910-EC24-D99DD9A8B1A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11633" y="3107979"/>
                <a:ext cx="289440" cy="227160"/>
              </a:xfrm>
              <a:prstGeom prst="rect">
                <a:avLst/>
              </a:prstGeom>
            </p:spPr>
          </p:pic>
        </mc:Fallback>
      </mc:AlternateContent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7FBE244A-F1ED-E799-3AB1-B5550F1E37A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47675" y="4082660"/>
            <a:ext cx="6754207" cy="255762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D3806D79-EC4F-8908-5645-35194CAABD4E}"/>
              </a:ext>
            </a:extLst>
          </p:cNvPr>
          <p:cNvSpPr txBox="1"/>
          <p:nvPr/>
        </p:nvSpPr>
        <p:spPr>
          <a:xfrm>
            <a:off x="7462072" y="4119113"/>
            <a:ext cx="28569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Radiation Shielding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Mechanical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Data Storage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Display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xmlns="" id="{7E8BA43C-53E7-C658-326B-713FA78B8F9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171084" y="1233342"/>
            <a:ext cx="2388708" cy="238032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xmlns="" id="{A11C87A5-EE6F-7F4E-8594-8611C468457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529129" y="4460930"/>
            <a:ext cx="2333687" cy="233368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xmlns="" id="{3D33155C-4FBA-EF6A-1536-06DBA9A3EE8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16992" y="1152459"/>
            <a:ext cx="3376163" cy="278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824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B27ACCB-E662-973D-B7F8-89501438746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08A9BFF-3D7F-BBEB-69B7-F8434A9F3440}"/>
              </a:ext>
            </a:extLst>
          </p:cNvPr>
          <p:cNvSpPr txBox="1"/>
          <p:nvPr/>
        </p:nvSpPr>
        <p:spPr>
          <a:xfrm>
            <a:off x="3119717" y="542738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62AF508-4CA1-D082-7337-13837A4B3A8B}"/>
              </a:ext>
            </a:extLst>
          </p:cNvPr>
          <p:cNvSpPr/>
          <p:nvPr/>
        </p:nvSpPr>
        <p:spPr>
          <a:xfrm>
            <a:off x="316992" y="393298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C4A4579-6608-38D2-581F-BA23D321FEAF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154F4A8-96BF-2E80-A7EF-CC737046584A}"/>
              </a:ext>
            </a:extLst>
          </p:cNvPr>
          <p:cNvSpPr txBox="1"/>
          <p:nvPr/>
        </p:nvSpPr>
        <p:spPr>
          <a:xfrm>
            <a:off x="329184" y="411749"/>
            <a:ext cx="4365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ea typeface="Cascadia Code Light" panose="020B0609020000020004" pitchFamily="49" charset="0"/>
                <a:cs typeface="Times New Roman" panose="02020603050405020304" pitchFamily="18" charset="0"/>
              </a:rPr>
              <a:t>Quality Control :</a:t>
            </a:r>
            <a:endParaRPr lang="en-US" sz="4000" b="1" dirty="0">
              <a:solidFill>
                <a:srgbClr val="00004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89B97E7-3C91-8D6C-CC1B-0BA805C8DE6B}"/>
              </a:ext>
            </a:extLst>
          </p:cNvPr>
          <p:cNvSpPr txBox="1"/>
          <p:nvPr/>
        </p:nvSpPr>
        <p:spPr>
          <a:xfrm>
            <a:off x="7032810" y="2391920"/>
            <a:ext cx="436581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Eras Demi ITC" panose="020B0805030504020804" pitchFamily="34" charset="0"/>
              </a:rPr>
              <a:t>STEPS:</a:t>
            </a:r>
          </a:p>
          <a:p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Calibration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Data verification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Depth Matching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  <a:latin typeface="Eras Demi ITC" panose="020B0805030504020804" pitchFamily="34" charset="0"/>
              </a:rPr>
              <a:t>Outlier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Quality Flags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Eras Demi ITC" panose="020B0805030504020804" pitchFamily="34" charset="0"/>
              </a:rPr>
              <a:t>Interpretation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D1742762-297C-6861-8482-449B40945892}"/>
              </a:ext>
            </a:extLst>
          </p:cNvPr>
          <p:cNvSpPr txBox="1"/>
          <p:nvPr/>
        </p:nvSpPr>
        <p:spPr>
          <a:xfrm>
            <a:off x="398525" y="1466493"/>
            <a:ext cx="58975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Eras Demi ITC" panose="020B0805030504020804" pitchFamily="34" charset="0"/>
              </a:rPr>
              <a:t>What is Quality Control ?</a:t>
            </a:r>
            <a:endParaRPr lang="en-US" sz="2000" dirty="0">
              <a:solidFill>
                <a:srgbClr val="C00000"/>
              </a:solidFill>
              <a:latin typeface="Eras Demi ITC" panose="020B0805030504020804" pitchFamily="34" charset="0"/>
            </a:endParaRPr>
          </a:p>
          <a:p>
            <a:endParaRPr lang="en-US" dirty="0">
              <a:latin typeface="Eras Demi ITC" panose="020B0805030504020804" pitchFamily="34" charset="0"/>
            </a:endParaRPr>
          </a:p>
          <a:p>
            <a:r>
              <a:rPr lang="en-US" dirty="0">
                <a:latin typeface="Eras Demi ITC" panose="020B0805030504020804" pitchFamily="34" charset="0"/>
              </a:rPr>
              <a:t>Quality Control ensures that data is reliable and working perfectly fine and for ensuring that there are some process like-</a:t>
            </a:r>
          </a:p>
          <a:p>
            <a:endParaRPr lang="en-US" dirty="0">
              <a:latin typeface="Eras Demi ITC" panose="020B08050305040208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Eras Demi ITC" panose="020B0805030504020804" pitchFamily="34" charset="0"/>
              </a:rPr>
              <a:t>Checking for consistency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Eras Demi ITC" panose="020B0805030504020804" pitchFamily="34" charset="0"/>
              </a:rPr>
              <a:t>Inspect for “SPIKES”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Eras Demi ITC" panose="020B0805030504020804" pitchFamily="34" charset="0"/>
              </a:rPr>
              <a:t>Identifying Marked outliers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Eras Demi ITC" panose="020B0805030504020804" pitchFamily="34" charset="0"/>
            </a:endParaRPr>
          </a:p>
          <a:p>
            <a:r>
              <a:rPr lang="en-US" dirty="0">
                <a:latin typeface="Eras Demi ITC" panose="020B0805030504020804" pitchFamily="34" charset="0"/>
              </a:rPr>
              <a:t>Common Method for identifying outliers is to use statical techniques like </a:t>
            </a:r>
            <a:r>
              <a:rPr lang="en-US" dirty="0" err="1">
                <a:latin typeface="Eras Demi ITC" panose="020B0805030504020804" pitchFamily="34" charset="0"/>
              </a:rPr>
              <a:t>pairplot</a:t>
            </a:r>
            <a:r>
              <a:rPr lang="en-US" dirty="0">
                <a:latin typeface="Eras Demi ITC" panose="020B0805030504020804" pitchFamily="34" charset="0"/>
              </a:rPr>
              <a:t>, histogram plot etc.</a:t>
            </a:r>
          </a:p>
          <a:p>
            <a:endParaRPr lang="en-US" dirty="0">
              <a:latin typeface="Eras Demi ITC" panose="020B0805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923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B27ACCB-E662-973D-B7F8-89501438746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08A9BFF-3D7F-BBEB-69B7-F8434A9F3440}"/>
              </a:ext>
            </a:extLst>
          </p:cNvPr>
          <p:cNvSpPr txBox="1"/>
          <p:nvPr/>
        </p:nvSpPr>
        <p:spPr>
          <a:xfrm>
            <a:off x="3048000" y="58082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FEF39723-090D-A7CE-CDC9-B44A3AA2CE07}"/>
              </a:ext>
            </a:extLst>
          </p:cNvPr>
          <p:cNvSpPr/>
          <p:nvPr/>
        </p:nvSpPr>
        <p:spPr>
          <a:xfrm>
            <a:off x="316992" y="393298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82539B2-E2A3-39C4-C5C4-995F13956D34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9D849719-FCBF-33E9-8665-5138BE5C0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891" y="1165949"/>
            <a:ext cx="7955779" cy="56880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597134B-26D4-3172-7E97-DBF6B84E4929}"/>
              </a:ext>
            </a:extLst>
          </p:cNvPr>
          <p:cNvSpPr txBox="1"/>
          <p:nvPr/>
        </p:nvSpPr>
        <p:spPr>
          <a:xfrm>
            <a:off x="329184" y="404803"/>
            <a:ext cx="39719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Logging tools :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0EF5D6B9-C7AF-300C-3B19-783393ABA608}"/>
              </a:ext>
            </a:extLst>
          </p:cNvPr>
          <p:cNvSpPr/>
          <p:nvPr/>
        </p:nvSpPr>
        <p:spPr>
          <a:xfrm>
            <a:off x="876300" y="3371771"/>
            <a:ext cx="923925" cy="426561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51098B4E-59C5-2E52-17A0-D363B06D84B9}"/>
              </a:ext>
            </a:extLst>
          </p:cNvPr>
          <p:cNvSpPr/>
          <p:nvPr/>
        </p:nvSpPr>
        <p:spPr>
          <a:xfrm>
            <a:off x="2175290" y="3371771"/>
            <a:ext cx="923925" cy="369332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933A0A32-3476-41FB-7CD3-18825F2AACF2}"/>
              </a:ext>
            </a:extLst>
          </p:cNvPr>
          <p:cNvSpPr/>
          <p:nvPr/>
        </p:nvSpPr>
        <p:spPr>
          <a:xfrm>
            <a:off x="3508349" y="3382529"/>
            <a:ext cx="1017270" cy="312103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CDCA0F3-FA63-FF0D-77EC-67184415A705}"/>
              </a:ext>
            </a:extLst>
          </p:cNvPr>
          <p:cNvSpPr/>
          <p:nvPr/>
        </p:nvSpPr>
        <p:spPr>
          <a:xfrm>
            <a:off x="4801844" y="3332660"/>
            <a:ext cx="1017270" cy="369332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0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B27ACCB-E662-973D-B7F8-89501438746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08A9BFF-3D7F-BBEB-69B7-F8434A9F3440}"/>
              </a:ext>
            </a:extLst>
          </p:cNvPr>
          <p:cNvSpPr txBox="1"/>
          <p:nvPr/>
        </p:nvSpPr>
        <p:spPr>
          <a:xfrm>
            <a:off x="3048000" y="58082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1D662550-10E2-2E38-4D1B-17C59F53D6C2}"/>
              </a:ext>
            </a:extLst>
          </p:cNvPr>
          <p:cNvSpPr/>
          <p:nvPr/>
        </p:nvSpPr>
        <p:spPr>
          <a:xfrm>
            <a:off x="316992" y="393298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2E662169-D998-6087-5453-3950A4B7297B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156DFE4-1132-680D-962C-3F8095327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233346"/>
            <a:ext cx="7981950" cy="55631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204BDD1-09A3-A8B6-D008-95386A91DBE7}"/>
              </a:ext>
            </a:extLst>
          </p:cNvPr>
          <p:cNvSpPr txBox="1"/>
          <p:nvPr/>
        </p:nvSpPr>
        <p:spPr>
          <a:xfrm>
            <a:off x="395287" y="408474"/>
            <a:ext cx="5305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Marking</a:t>
            </a:r>
            <a:r>
              <a:rPr lang="en-US" b="1" dirty="0">
                <a:solidFill>
                  <a:srgbClr val="000046"/>
                </a:solidFill>
              </a:rPr>
              <a:t>  </a:t>
            </a:r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outlier :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8081794C-9729-65AE-3DCB-90F58F421A1E}"/>
              </a:ext>
            </a:extLst>
          </p:cNvPr>
          <p:cNvSpPr/>
          <p:nvPr/>
        </p:nvSpPr>
        <p:spPr>
          <a:xfrm>
            <a:off x="1700212" y="2734594"/>
            <a:ext cx="1347787" cy="157162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7345DBED-8DB7-73A1-0934-6B010207429C}"/>
              </a:ext>
            </a:extLst>
          </p:cNvPr>
          <p:cNvSpPr/>
          <p:nvPr/>
        </p:nvSpPr>
        <p:spPr>
          <a:xfrm>
            <a:off x="4943474" y="2734594"/>
            <a:ext cx="500063" cy="157162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18BDE75B-6594-C2B3-A22A-2F0EFD324181}"/>
              </a:ext>
            </a:extLst>
          </p:cNvPr>
          <p:cNvSpPr/>
          <p:nvPr/>
        </p:nvSpPr>
        <p:spPr>
          <a:xfrm>
            <a:off x="7803040" y="2734594"/>
            <a:ext cx="526573" cy="157162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6B1E9F29-E583-7365-F1FA-D91F8C111F57}"/>
              </a:ext>
            </a:extLst>
          </p:cNvPr>
          <p:cNvSpPr/>
          <p:nvPr/>
        </p:nvSpPr>
        <p:spPr>
          <a:xfrm>
            <a:off x="2779775" y="4514850"/>
            <a:ext cx="377763" cy="257175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5DB694D3-1E68-851A-FC53-9BD0CEA9F7C4}"/>
              </a:ext>
            </a:extLst>
          </p:cNvPr>
          <p:cNvSpPr/>
          <p:nvPr/>
        </p:nvSpPr>
        <p:spPr>
          <a:xfrm>
            <a:off x="6257925" y="4514850"/>
            <a:ext cx="295275" cy="257175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EC1C9B21-53B7-4E9F-8E6B-6F03B42750DF}"/>
              </a:ext>
            </a:extLst>
          </p:cNvPr>
          <p:cNvSpPr/>
          <p:nvPr/>
        </p:nvSpPr>
        <p:spPr>
          <a:xfrm>
            <a:off x="2614613" y="6272832"/>
            <a:ext cx="165162" cy="384666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0714A131-B764-A108-8CE7-7A408D2C2D33}"/>
              </a:ext>
            </a:extLst>
          </p:cNvPr>
          <p:cNvSpPr/>
          <p:nvPr/>
        </p:nvSpPr>
        <p:spPr>
          <a:xfrm>
            <a:off x="5443537" y="6427191"/>
            <a:ext cx="257175" cy="230307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12E2C414-CE8A-C254-169F-B452C00DFBC9}"/>
              </a:ext>
            </a:extLst>
          </p:cNvPr>
          <p:cNvSpPr txBox="1"/>
          <p:nvPr/>
        </p:nvSpPr>
        <p:spPr>
          <a:xfrm>
            <a:off x="8562094" y="1633907"/>
            <a:ext cx="330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</a:t>
            </a:r>
            <a:r>
              <a:rPr lang="en-US" sz="2400" dirty="0"/>
              <a:t>Marked Areas</a:t>
            </a:r>
          </a:p>
          <a:p>
            <a:r>
              <a:rPr lang="en-US" sz="2400" dirty="0"/>
              <a:t>         represent outliers</a:t>
            </a:r>
            <a:r>
              <a:rPr lang="en-US" dirty="0"/>
              <a:t>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8EEAB2C-528B-F3D8-9652-1D1D0E6EC24D}"/>
              </a:ext>
            </a:extLst>
          </p:cNvPr>
          <p:cNvSpPr/>
          <p:nvPr/>
        </p:nvSpPr>
        <p:spPr>
          <a:xfrm>
            <a:off x="8721600" y="1799194"/>
            <a:ext cx="422399" cy="140274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xmlns="" id="{CAF3BDA2-5AD2-4600-2EFF-AAFA28146537}"/>
              </a:ext>
            </a:extLst>
          </p:cNvPr>
          <p:cNvSpPr/>
          <p:nvPr/>
        </p:nvSpPr>
        <p:spPr>
          <a:xfrm>
            <a:off x="8721599" y="1633907"/>
            <a:ext cx="2872991" cy="991476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xmlns="" id="{1A21E1AA-F2D5-5121-190C-CF613FB0360D}"/>
              </a:ext>
            </a:extLst>
          </p:cNvPr>
          <p:cNvSpPr/>
          <p:nvPr/>
        </p:nvSpPr>
        <p:spPr>
          <a:xfrm>
            <a:off x="8562094" y="1633907"/>
            <a:ext cx="3032496" cy="991476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373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B27ACCB-E662-973D-B7F8-89501438746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08A9BFF-3D7F-BBEB-69B7-F8434A9F3440}"/>
              </a:ext>
            </a:extLst>
          </p:cNvPr>
          <p:cNvSpPr txBox="1"/>
          <p:nvPr/>
        </p:nvSpPr>
        <p:spPr>
          <a:xfrm>
            <a:off x="3048000" y="58082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9AFFD31E-4892-40FE-4E76-2535B5FA7DCC}"/>
              </a:ext>
            </a:extLst>
          </p:cNvPr>
          <p:cNvSpPr/>
          <p:nvPr/>
        </p:nvSpPr>
        <p:spPr>
          <a:xfrm>
            <a:off x="316992" y="393298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567F89A-A489-C056-E3E3-07C4DDCBA8EC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2C29BC4-13F2-46F6-003E-B4B102CA6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2" y="1233346"/>
            <a:ext cx="5611197" cy="55940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4DD202B-93F2-6B94-00F8-9E45C67F6F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8189" y="1202764"/>
            <a:ext cx="5641872" cy="56246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C29A34B-91D5-EF49-1A49-D5B599A20A24}"/>
              </a:ext>
            </a:extLst>
          </p:cNvPr>
          <p:cNvSpPr txBox="1"/>
          <p:nvPr/>
        </p:nvSpPr>
        <p:spPr>
          <a:xfrm>
            <a:off x="316992" y="381895"/>
            <a:ext cx="4429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Pair-plots :</a:t>
            </a:r>
          </a:p>
        </p:txBody>
      </p:sp>
    </p:spTree>
    <p:extLst>
      <p:ext uri="{BB962C8B-B14F-4D97-AF65-F5344CB8AC3E}">
        <p14:creationId xmlns:p14="http://schemas.microsoft.com/office/powerpoint/2010/main" val="2282854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B27ACCB-E662-973D-B7F8-89501438746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190B4974-0FC0-C0B9-53C9-499995B64756}"/>
              </a:ext>
            </a:extLst>
          </p:cNvPr>
          <p:cNvSpPr/>
          <p:nvPr/>
        </p:nvSpPr>
        <p:spPr>
          <a:xfrm>
            <a:off x="316992" y="393298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11A45F58-344B-BF4A-C0C3-E2CD8ECDAF6C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117BB07-0361-F13F-BB6A-D89073FA3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41" y="1233346"/>
            <a:ext cx="5578984" cy="52313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83EF2440-EFB8-727A-B708-B9F2AF71A535}"/>
              </a:ext>
            </a:extLst>
          </p:cNvPr>
          <p:cNvSpPr txBox="1"/>
          <p:nvPr/>
        </p:nvSpPr>
        <p:spPr>
          <a:xfrm>
            <a:off x="336041" y="390459"/>
            <a:ext cx="11258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Calculating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volume of shale and total porosity 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F9275A1-1298-199D-87EF-9E5B980FC94D}"/>
              </a:ext>
            </a:extLst>
          </p:cNvPr>
          <p:cNvSpPr txBox="1"/>
          <p:nvPr/>
        </p:nvSpPr>
        <p:spPr>
          <a:xfrm>
            <a:off x="5965316" y="1291998"/>
            <a:ext cx="51961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Formula to calculate volume of shale (also known as Gamma ray index) :               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F5878B50-ACED-CACE-687B-0EDEA5F320EE}"/>
              </a:ext>
            </a:extLst>
          </p:cNvPr>
          <p:cNvSpPr txBox="1"/>
          <p:nvPr/>
        </p:nvSpPr>
        <p:spPr>
          <a:xfrm>
            <a:off x="4372781" y="1981085"/>
            <a:ext cx="16461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Sand line </a:t>
            </a:r>
            <a:r>
              <a:rPr lang="en-US" sz="1400" b="1" dirty="0">
                <a:solidFill>
                  <a:srgbClr val="FF0000"/>
                </a:solidFill>
              </a:rPr>
              <a:t>- - -  </a:t>
            </a:r>
          </a:p>
          <a:p>
            <a:r>
              <a:rPr lang="en-US" sz="1400" dirty="0"/>
              <a:t>Shell line </a:t>
            </a:r>
            <a:r>
              <a:rPr lang="en-US" sz="1400" b="1" dirty="0">
                <a:solidFill>
                  <a:srgbClr val="0070C0"/>
                </a:solidFill>
              </a:rPr>
              <a:t>- - - 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xmlns="" id="{FC8951C3-3FC4-224C-19E5-B66B4A1743D8}"/>
              </a:ext>
            </a:extLst>
          </p:cNvPr>
          <p:cNvSpPr/>
          <p:nvPr/>
        </p:nvSpPr>
        <p:spPr>
          <a:xfrm>
            <a:off x="6638109" y="2165665"/>
            <a:ext cx="3102588" cy="780731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D87BA871-F65F-2271-6609-7C1B1CBF3F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2959" y="2241893"/>
            <a:ext cx="2392887" cy="60965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A26930C7-B689-487E-217A-D5EBA6E29E9C}"/>
              </a:ext>
            </a:extLst>
          </p:cNvPr>
          <p:cNvSpPr txBox="1"/>
          <p:nvPr/>
        </p:nvSpPr>
        <p:spPr>
          <a:xfrm>
            <a:off x="5915025" y="29953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Correction for Younger sediments-</a:t>
            </a:r>
            <a:r>
              <a:rPr lang="en-US" sz="2400" dirty="0" err="1"/>
              <a:t>Claiver</a:t>
            </a:r>
            <a:endParaRPr lang="en-US" sz="2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xmlns="" id="{23AC5C54-C586-7B6D-D15C-498422BCBF79}"/>
              </a:ext>
            </a:extLst>
          </p:cNvPr>
          <p:cNvSpPr/>
          <p:nvPr/>
        </p:nvSpPr>
        <p:spPr>
          <a:xfrm>
            <a:off x="6638109" y="3556614"/>
            <a:ext cx="3918257" cy="56771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xmlns="" id="{76E0AD3C-78DA-DFB1-5DAE-294AB08163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4431" y="3675644"/>
            <a:ext cx="3497883" cy="35055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F561B0D4-329A-F41C-7CB8-12EF4320750A}"/>
              </a:ext>
            </a:extLst>
          </p:cNvPr>
          <p:cNvSpPr txBox="1"/>
          <p:nvPr/>
        </p:nvSpPr>
        <p:spPr>
          <a:xfrm>
            <a:off x="6063700" y="4215445"/>
            <a:ext cx="49993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Formula to calculate total porosity </a:t>
            </a:r>
          </a:p>
          <a:p>
            <a:r>
              <a:rPr lang="en-US" sz="2400" dirty="0"/>
              <a:t>(in case of oil &amp; brine)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FEF01A8A-3360-E0F4-42BD-6555690A1A4F}"/>
              </a:ext>
            </a:extLst>
          </p:cNvPr>
          <p:cNvSpPr/>
          <p:nvPr/>
        </p:nvSpPr>
        <p:spPr>
          <a:xfrm>
            <a:off x="6638109" y="5125705"/>
            <a:ext cx="2941574" cy="74832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xmlns="" id="{3B63319B-EA0E-26E4-1244-270C9DCA0B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2959" y="5169835"/>
            <a:ext cx="2024047" cy="688908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DABC0320-1EE6-224A-AE5C-EFAAD010949A}"/>
              </a:ext>
            </a:extLst>
          </p:cNvPr>
          <p:cNvSpPr/>
          <p:nvPr/>
        </p:nvSpPr>
        <p:spPr>
          <a:xfrm>
            <a:off x="4372781" y="1981085"/>
            <a:ext cx="1159375" cy="52322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651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B27ACCB-E662-973D-B7F8-89501438746A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8E8808B-F6DF-5A36-3B78-35D367FA2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89" y="680428"/>
            <a:ext cx="7583102" cy="42654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DD6A8D0E-74C0-59DB-2301-6A624A39234B}"/>
              </a:ext>
            </a:extLst>
          </p:cNvPr>
          <p:cNvSpPr/>
          <p:nvPr/>
        </p:nvSpPr>
        <p:spPr>
          <a:xfrm>
            <a:off x="316992" y="393298"/>
            <a:ext cx="11545824" cy="7447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C2497E7F-B979-D33E-7ABB-20EB11019413}"/>
              </a:ext>
            </a:extLst>
          </p:cNvPr>
          <p:cNvSpPr/>
          <p:nvPr/>
        </p:nvSpPr>
        <p:spPr>
          <a:xfrm>
            <a:off x="316992" y="200502"/>
            <a:ext cx="11545824" cy="97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D2BB425-A46E-1E51-7376-942B2A433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921" y="1233345"/>
            <a:ext cx="2053954" cy="55103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7A207EFF-6D85-CFCE-0D7B-6ED5CCA07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3254" y="1295400"/>
            <a:ext cx="6210300" cy="5562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E312FB7-9583-94E1-137B-B621F24CA286}"/>
              </a:ext>
            </a:extLst>
          </p:cNvPr>
          <p:cNvSpPr txBox="1"/>
          <p:nvPr/>
        </p:nvSpPr>
        <p:spPr>
          <a:xfrm>
            <a:off x="364617" y="393297"/>
            <a:ext cx="8677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004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Marking the zone of high porosity: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76DB597-C016-6717-9DDC-6B00AA7933F5}"/>
              </a:ext>
            </a:extLst>
          </p:cNvPr>
          <p:cNvSpPr txBox="1"/>
          <p:nvPr/>
        </p:nvSpPr>
        <p:spPr>
          <a:xfrm>
            <a:off x="8797670" y="1369827"/>
            <a:ext cx="3019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Maximum porosity=17.5%</a:t>
            </a:r>
          </a:p>
          <a:p>
            <a:pPr algn="ctr"/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</a:rPr>
              <a:t>- - - - -</a:t>
            </a:r>
            <a:r>
              <a:rPr lang="en-US" dirty="0"/>
              <a:t>) 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5A450919-03CC-C11F-9122-9F74770C99FB}"/>
              </a:ext>
            </a:extLst>
          </p:cNvPr>
          <p:cNvSpPr/>
          <p:nvPr/>
        </p:nvSpPr>
        <p:spPr>
          <a:xfrm>
            <a:off x="6423660" y="3673845"/>
            <a:ext cx="777240" cy="560070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4149C192-8286-1058-4E7D-9DED40155812}"/>
              </a:ext>
            </a:extLst>
          </p:cNvPr>
          <p:cNvSpPr txBox="1"/>
          <p:nvPr/>
        </p:nvSpPr>
        <p:spPr>
          <a:xfrm>
            <a:off x="9041892" y="3716130"/>
            <a:ext cx="1459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Mudstone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xmlns="" id="{88E3BE5A-F783-04EF-1E86-F6EE2D80C908}"/>
              </a:ext>
            </a:extLst>
          </p:cNvPr>
          <p:cNvCxnSpPr/>
          <p:nvPr/>
        </p:nvCxnSpPr>
        <p:spPr>
          <a:xfrm flipH="1">
            <a:off x="7200900" y="3900796"/>
            <a:ext cx="18409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135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964</TotalTime>
  <Words>363</Words>
  <Application>Microsoft Office PowerPoint</Application>
  <PresentationFormat>Custom</PresentationFormat>
  <Paragraphs>94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Sanjukta Singh</dc:creator>
  <cp:lastModifiedBy>Acer</cp:lastModifiedBy>
  <cp:revision>6</cp:revision>
  <dcterms:created xsi:type="dcterms:W3CDTF">2023-04-20T17:10:48Z</dcterms:created>
  <dcterms:modified xsi:type="dcterms:W3CDTF">2023-04-22T04:54:38Z</dcterms:modified>
</cp:coreProperties>
</file>

<file path=docProps/thumbnail.jpeg>
</file>